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3" r:id="rId5"/>
  </p:sldMasterIdLst>
  <p:notesMasterIdLst>
    <p:notesMasterId r:id="rId14"/>
  </p:notesMasterIdLst>
  <p:handoutMasterIdLst>
    <p:handoutMasterId r:id="rId15"/>
  </p:handoutMasterIdLst>
  <p:sldIdLst>
    <p:sldId id="289" r:id="rId6"/>
    <p:sldId id="286" r:id="rId7"/>
    <p:sldId id="292" r:id="rId8"/>
    <p:sldId id="293" r:id="rId9"/>
    <p:sldId id="270" r:id="rId10"/>
    <p:sldId id="290" r:id="rId11"/>
    <p:sldId id="287" r:id="rId12"/>
    <p:sldId id="288" r:id="rId13"/>
  </p:sldIdLst>
  <p:sldSz cx="12192000" cy="6858000"/>
  <p:notesSz cx="7102475" cy="93884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ECFA5F72-8C3C-47C4-BAAE-AAD53B502F6D}" type="datetime1">
              <a:rPr lang="es-ES" smtClean="0"/>
              <a:t>07/07/2020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34E63C5-A243-470D-8390-8C4D5E642375}" type="datetime1">
              <a:rPr lang="es-ES" smtClean="0"/>
              <a:t>07/07/2020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06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088917-CCAE-4D7C-A02D-EE615348765B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D3692-D545-40A3-8F5F-282FE444CA2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posición de imagen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posición de imagen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posición de imagen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Marcador de posición de imagen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088917-CCAE-4D7C-A02D-EE615348765B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22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50587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207C4C-07E3-4EE8-9931-EEC16BF49252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06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70FF08-5F54-4A2C-A787-F7D6BFBFC462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785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5B1BDD-7000-4F3F-B9E7-17979A7FBD75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986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D5CFD7-B49D-4B10-8EA3-A285AD2A605F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2921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224B15-5D30-4E4C-8F83-05B8C13D4DDB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53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BD9BA1-E6FD-4A95-80AB-D864C087A0FC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28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61939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312EB9-9729-4FAD-8373-A418D3DF724C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16906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19403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7771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8172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3447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11212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92765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89645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514390-AA99-469E-94F5-F9F16EB7B61C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8656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07C4C-07E3-4EE8-9931-EEC16BF49252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0FF08-5F54-4A2C-A787-F7D6BFBFC462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B1BDD-7000-4F3F-B9E7-17979A7FBD75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5CFD7-B49D-4B10-8EA3-A285AD2A605F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224B15-5D30-4E4C-8F83-05B8C13D4DDB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D9BA1-E6FD-4A95-80AB-D864C087A0FC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AFC51-B778-437C-AF2E-CFBBBFE133F8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07E9567B-DF5D-4470-94BE-7DF002E86266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A030B7-4476-4952-A40C-920EBF4FEE68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601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interior, edificio, hecho de madera&#10;&#10;Descripción generada automáticamente">
            <a:extLst>
              <a:ext uri="{FF2B5EF4-FFF2-40B4-BE49-F238E27FC236}">
                <a16:creationId xmlns:a16="http://schemas.microsoft.com/office/drawing/2014/main" id="{E5AF9D02-961D-4BA3-848A-DA0945CF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6012" cy="6858000"/>
          </a:xfrm>
          <a:prstGeom prst="rect">
            <a:avLst/>
          </a:prstGeom>
        </p:spPr>
      </p:pic>
      <p:sp>
        <p:nvSpPr>
          <p:cNvPr id="4" name="objeto 3" descr="Personas con documento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1" y="0"/>
            <a:ext cx="12056011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233588" y="635136"/>
            <a:ext cx="9588836" cy="2521423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es-ES" sz="5000" dirty="0">
                <a:solidFill>
                  <a:schemeClr val="bg1"/>
                </a:solidFill>
              </a:rPr>
              <a:t>     MAHGARI  BRANDS </a:t>
            </a:r>
            <a:r>
              <a:rPr lang="es-ES" sz="24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6" name="objeto 7" descr="Rectángu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3018774" y="3156559"/>
            <a:ext cx="6914366" cy="112734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6EC45A86-1053-44DA-AE66-26E1E95CC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5485" y="5895958"/>
            <a:ext cx="3131507" cy="597557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 2020</a:t>
            </a:r>
          </a:p>
        </p:txBody>
      </p:sp>
      <p:pic>
        <p:nvPicPr>
          <p:cNvPr id="12" name="Imagen 11" descr="Imagen que contiene reloj&#10;&#10;Descripción generada automáticamente">
            <a:extLst>
              <a:ext uri="{FF2B5EF4-FFF2-40B4-BE49-F238E27FC236}">
                <a16:creationId xmlns:a16="http://schemas.microsoft.com/office/drawing/2014/main" id="{27DFF027-07C0-4E77-AD4F-9F18D27A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3" y="277521"/>
            <a:ext cx="1023340" cy="10233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4" y="137786"/>
            <a:ext cx="5982125" cy="6858000"/>
          </a:xfrm>
          <a:prstGeom prst="rect">
            <a:avLst/>
          </a:prstGeom>
          <a:solidFill>
            <a:schemeClr val="tx1"/>
          </a:solidFill>
          <a:scene3d>
            <a:camera prst="perspectiveRight"/>
            <a:lightRig rig="threePt" dir="t"/>
          </a:scene3d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6067" y="1664970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NUESTRO OBJETIVO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2</a:t>
            </a:fld>
            <a:endParaRPr lang="es-ES" sz="1000" dirty="0"/>
          </a:p>
        </p:txBody>
      </p:sp>
      <p:sp>
        <p:nvSpPr>
          <p:cNvPr id="7" name="objeto 9" descr="Rectángulo beig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flipV="1">
            <a:off x="6313932" y="2996705"/>
            <a:ext cx="4270561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>
              <a:highlight>
                <a:srgbClr val="000000"/>
              </a:highlight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s-MX" sz="2000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El objetivo de Mahgari Brands es ser reconocida a nivel Nacional e Internacional como una empresa 100% mexicana, socialmente responsable con su gente y entorno; estamos convencidos que nuestra empresa cumple con principios y valores base para lograrlo.</a:t>
            </a:r>
            <a:endParaRPr lang="es-ES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818361CE-1880-4A61-A6D4-C6CC329D5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19" y="5664428"/>
            <a:ext cx="1055450" cy="10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Rectángulo azul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to 3" descr="Rectángulo azul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9999"/>
            </a:schemeClr>
          </a:solidFill>
          <a:ln w="412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Elipse 8" descr="Óvalo beig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NUESTRO EQUIPO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3</a:t>
            </a:fld>
            <a:endParaRPr lang="es-ES" sz="1000" dirty="0"/>
          </a:p>
        </p:txBody>
      </p:sp>
      <p:sp>
        <p:nvSpPr>
          <p:cNvPr id="11" name="objeto 5" descr="Rectángulo beig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3"/>
            <a:ext cx="3874914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cxnSp>
        <p:nvCxnSpPr>
          <p:cNvPr id="12" name="Conector recto 11" descr="Línea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558596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7C40086-303D-4BC8-957D-B2E40A99023E}"/>
              </a:ext>
            </a:extLst>
          </p:cNvPr>
          <p:cNvSpPr txBox="1"/>
          <p:nvPr/>
        </p:nvSpPr>
        <p:spPr>
          <a:xfrm>
            <a:off x="1172914" y="2027780"/>
            <a:ext cx="98461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Estamos conformados por un equipo con muchos años de experiencia combinada, convencidos fieles de que la única fórmula efectiva para salir adelante es trabajando y el primer paso ya está dado para tener Éxito. Ya que compartimos la idea qué: “Los negocios y las inversiones son deportes de equipo”. Ésta es la estructura de los que formamos  </a:t>
            </a:r>
            <a:r>
              <a:rPr lang="es-MX" sz="2800" b="1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Mahgari Brands S.A. de C.V.  </a:t>
            </a:r>
            <a:endParaRPr lang="es-MX" sz="2800" b="1" dirty="0"/>
          </a:p>
        </p:txBody>
      </p:sp>
      <p:pic>
        <p:nvPicPr>
          <p:cNvPr id="6" name="Imagen 5" descr="Imagen que contiene reloj&#10;&#10;Descripción generada automáticamente">
            <a:extLst>
              <a:ext uri="{FF2B5EF4-FFF2-40B4-BE49-F238E27FC236}">
                <a16:creationId xmlns:a16="http://schemas.microsoft.com/office/drawing/2014/main" id="{A6BA2A34-18B9-481C-BF11-D397B4423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567" y="5511473"/>
            <a:ext cx="1028554" cy="10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85000"/>
              <a:lumOff val="1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0CFE054-BEF9-4A46-8759-DEF43BE66C79}"/>
              </a:ext>
            </a:extLst>
          </p:cNvPr>
          <p:cNvSpPr txBox="1"/>
          <p:nvPr/>
        </p:nvSpPr>
        <p:spPr>
          <a:xfrm>
            <a:off x="4363328" y="300624"/>
            <a:ext cx="3640465" cy="527018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7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Roberto González Sánchez</a:t>
            </a:r>
            <a:r>
              <a:rPr lang="es-E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Chef de Profesión y actual Director de Logística y Producción de Mahgari Brands; con más de 10 años de experiencia en la parte de producción de Alimentos y Bebidas, aparte de ser sous Chef en nuestro Restaurante “La hija Aquella” es el responsable de la logística, la elaboración, embotellado, etiquetado y  embalaje de nuestro producto final en Mahgari Cervecera Artesanal, gracias a su disciplina cumplimos uno de nuestros objetivos, que es puntualidad y perfección en cada </a:t>
            </a:r>
            <a:r>
              <a:rPr lang="es-E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experiencia</a:t>
            </a:r>
            <a:r>
              <a:rPr lang="es-ES" sz="17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s-ES" sz="17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s-ES" sz="17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es-ES" sz="17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A53E8B-7B67-4750-B787-D2A008F7171F}"/>
              </a:ext>
            </a:extLst>
          </p:cNvPr>
          <p:cNvSpPr txBox="1"/>
          <p:nvPr/>
        </p:nvSpPr>
        <p:spPr>
          <a:xfrm>
            <a:off x="270353" y="300624"/>
            <a:ext cx="3640463" cy="527018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E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" sz="1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Daniel Barrera Muñoz</a:t>
            </a: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Maestro cervecero, beer sommelier y actual Director General de Operaciones de Mahgari Cervecera Artesanal; profesional del ramo cervecero con más de 8 años de experiencia en la investigación,  diseño y elaboración de Cerveza Artesanal con certificaciones a nivel Nacional e Internacional, es el responsable de que la magia suceda en cada sorbo que hacen de nuestras Cervezas una experiencia sensorial única. Gracias a su pasión y entrega, hoy podemos considerarnos una de las mejores cervezas que hay en el mercado nacional.</a:t>
            </a:r>
            <a:b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E102B4-42A9-4957-B654-FE6794B05840}"/>
              </a:ext>
            </a:extLst>
          </p:cNvPr>
          <p:cNvSpPr txBox="1"/>
          <p:nvPr/>
        </p:nvSpPr>
        <p:spPr>
          <a:xfrm>
            <a:off x="8456306" y="300624"/>
            <a:ext cx="3465341" cy="527018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sz="17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Isidro González Sánchez</a:t>
            </a:r>
            <a:r>
              <a:rPr lang="es-E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; Actual Director Ejecutivo de Mahgari México, dedicado al servicio de atención al  cliente, desde hace ya más de 18 años; como profesión Lic. En Gastronomía con especialidad en alta dirección de negocios gastronómicos; Chef ejecutivo, creativo,  emprendedor y entusiasta de ésta empresa. Siempre comprometido con México, su gente y raíces. Su única misión en ésta empresa es convencer a todos nuestros clientes que lo Hecho en México y con Pasión, está destinado a ser Admirado  y estar en todos lados.</a:t>
            </a:r>
            <a:br>
              <a:rPr lang="es-E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s-ES" sz="17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7" descr="Imagen que contiene reloj&#10;&#10;Descripción generada automáticamente">
            <a:extLst>
              <a:ext uri="{FF2B5EF4-FFF2-40B4-BE49-F238E27FC236}">
                <a16:creationId xmlns:a16="http://schemas.microsoft.com/office/drawing/2014/main" id="{B7C0EC6C-CE7E-4895-B26B-4D92BCC8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31" y="5085716"/>
            <a:ext cx="1471660" cy="14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arcador de posición de imagen 20" descr="Apretón de manos de dos personas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to 3" descr="Rectángulo azul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683098"/>
            <a:ext cx="12189600" cy="754109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2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3" name="Elipse 22" descr="Óvalo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26883" y="1088804"/>
            <a:ext cx="3353001" cy="4837201"/>
          </a:xfrm>
        </p:spPr>
        <p:txBody>
          <a:bodyPr rtlCol="0">
            <a:noAutofit/>
          </a:bodyPr>
          <a:lstStyle/>
          <a:p>
            <a:pPr marL="12700" algn="just" rtl="0">
              <a:lnSpc>
                <a:spcPct val="120000"/>
              </a:lnSpc>
              <a:spcBef>
                <a:spcPts val="100"/>
              </a:spcBef>
            </a:pPr>
            <a:r>
              <a:rPr lang="es-ES" sz="1900" b="1" dirty="0">
                <a:solidFill>
                  <a:schemeClr val="bg1"/>
                </a:solidFill>
              </a:rPr>
              <a:t>PETHRA CAFÉ MÉXIC0                             </a:t>
            </a:r>
          </a:p>
          <a:p>
            <a:pPr marL="12700" algn="just" rtl="0">
              <a:lnSpc>
                <a:spcPct val="120000"/>
              </a:lnSpc>
              <a:spcBef>
                <a:spcPts val="100"/>
              </a:spcBef>
            </a:pPr>
            <a:endParaRPr lang="es-ES" sz="19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12700" algn="just" rtl="0">
              <a:lnSpc>
                <a:spcPct val="120000"/>
              </a:lnSpc>
              <a:spcBef>
                <a:spcPts val="100"/>
              </a:spcBef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Cómo objetivo principal tenemos el de Tostar y Comercializar granos de café de altura y orgánico, diseñando perfiles específicos para cada tipo de cliente que guste y disfrute del aromático. </a:t>
            </a:r>
          </a:p>
          <a:p>
            <a:pPr algn="just">
              <a:lnSpc>
                <a:spcPct val="110000"/>
              </a:lnSpc>
              <a:spcAft>
                <a:spcPts val="1800"/>
              </a:spcAft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Nuestros granos son provenientes de la meca del café en México, Coatepec Veracruz, los cuales son cultivados a una altura promedio de 1,250 m.s.n.m. y de variedad Arábiga. </a:t>
            </a:r>
          </a:p>
          <a:p>
            <a:pPr algn="just">
              <a:lnSpc>
                <a:spcPct val="110000"/>
              </a:lnSpc>
              <a:spcAft>
                <a:spcPts val="1800"/>
              </a:spcAft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La búsqueda por el café perfecto terminó, tenemos el balance perfecto entre sabor, aroma y cuerpo.</a:t>
            </a:r>
          </a:p>
          <a:p>
            <a:pPr algn="just"/>
            <a:endParaRPr lang="es-MX" sz="1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just"/>
            <a:endParaRPr lang="es-ES" sz="1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9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777996" y="1061138"/>
            <a:ext cx="3148965" cy="4837202"/>
          </a:xfrm>
        </p:spPr>
        <p:txBody>
          <a:bodyPr rtlCol="0">
            <a:noAutofit/>
          </a:bodyPr>
          <a:lstStyle/>
          <a:p>
            <a:pPr marL="12700" algn="just" rtl="0">
              <a:lnSpc>
                <a:spcPct val="120000"/>
              </a:lnSpc>
              <a:spcBef>
                <a:spcPts val="100"/>
              </a:spcBef>
            </a:pPr>
            <a:r>
              <a:rPr lang="es-ES" sz="1900" b="1" dirty="0">
                <a:solidFill>
                  <a:schemeClr val="bg1"/>
                </a:solidFill>
              </a:rPr>
              <a:t>RESTAURANTE “LA HIJA AQUELLA”               </a:t>
            </a: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Ofrecemos una experiencia sensorial única, disfruta del buen comer y beber. En un lugar lleno de arte y buen ambiente. Nuestro menú esta pensado en presentar clásica comida México/Americana pero siempre impulsando lo natural, fresco, artesanal; procurando siempre el comercio justo y el consumo a pequeños comercios y productores locales.</a:t>
            </a:r>
          </a:p>
          <a:p>
            <a:pPr algn="just" fontAlgn="base">
              <a:lnSpc>
                <a:spcPct val="100000"/>
              </a:lnSpc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Inspirados en nuestra gente, tenemos un espacio destinado a Artesanos y Artistas Mexicanos. Una Ofrenda a su alto valor cultural y pasión por lo que hacen.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5</a:t>
            </a:fld>
            <a:endParaRPr lang="es-ES" sz="10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84071" y="-350133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NUESTRAS </a:t>
            </a:r>
            <a:r>
              <a:rPr lang="es-ES" dirty="0"/>
              <a:t>MARCA</a:t>
            </a:r>
            <a:r>
              <a:rPr lang="es-ES" dirty="0">
                <a:solidFill>
                  <a:schemeClr val="bg1"/>
                </a:solidFill>
              </a:rPr>
              <a:t>S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001486" y="1078645"/>
            <a:ext cx="3214920" cy="480218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es-ES" sz="1900" b="1" dirty="0">
                <a:solidFill>
                  <a:schemeClr val="bg1"/>
                </a:solidFill>
              </a:rPr>
              <a:t>MAHGARI CERVECERA ARTESANAL.                                </a:t>
            </a:r>
          </a:p>
          <a:p>
            <a:pPr marL="12700" algn="just">
              <a:lnSpc>
                <a:spcPct val="120000"/>
              </a:lnSpc>
              <a:spcBef>
                <a:spcPts val="100"/>
              </a:spcBef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En Mahgari Cervecera Artesanal nuestra pasión es producir con mimo dedicación y de manera artesana, cervezas con personalidad propia, encontrando un nicho de mercado en el consumidor crítico que por su estilo de vida lo lleva a tener interés en los productos con valor agregado fabricado con ingredientes naturales y de marcas nacionales, fortaleciendo así el consumo y la economía local.</a:t>
            </a:r>
          </a:p>
          <a:p>
            <a:pPr marL="12700" algn="just">
              <a:lnSpc>
                <a:spcPct val="120000"/>
              </a:lnSpc>
              <a:spcBef>
                <a:spcPts val="100"/>
              </a:spcBef>
            </a:pPr>
            <a:endParaRPr lang="es-MX" sz="1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12700" algn="just">
              <a:lnSpc>
                <a:spcPct val="120000"/>
              </a:lnSpc>
              <a:spcBef>
                <a:spcPts val="100"/>
              </a:spcBef>
            </a:pPr>
            <a:r>
              <a:rPr lang="es-MX" sz="1400" dirty="0">
                <a:solidFill>
                  <a:srgbClr val="FFFFFF"/>
                </a:solidFill>
                <a:latin typeface="Tahoma" panose="020B0604030504040204" pitchFamily="34" charset="0"/>
              </a:rPr>
              <a:t>Tenemos cinco estilos de cerveza diferentes siempre disponibles y una cerveza de temporada.   ¡Salud!</a:t>
            </a:r>
          </a:p>
          <a:p>
            <a:pPr marL="12700" algn="just">
              <a:lnSpc>
                <a:spcPct val="120000"/>
              </a:lnSpc>
              <a:spcBef>
                <a:spcPts val="100"/>
              </a:spcBef>
            </a:pPr>
            <a:endParaRPr lang="es-MX" sz="1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12700" algn="just">
              <a:lnSpc>
                <a:spcPct val="120000"/>
              </a:lnSpc>
              <a:spcBef>
                <a:spcPts val="100"/>
              </a:spcBef>
            </a:pPr>
            <a:endParaRPr lang="es-MX" sz="1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900" b="1" dirty="0">
              <a:solidFill>
                <a:schemeClr val="bg1"/>
              </a:solidFill>
            </a:endParaRPr>
          </a:p>
        </p:txBody>
      </p:sp>
      <p:pic>
        <p:nvPicPr>
          <p:cNvPr id="36" name="Marcador de posición de imagen 35" descr="Icono comprobació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25486" y="1045058"/>
            <a:ext cx="576000" cy="576000"/>
          </a:xfrm>
          <a:solidFill>
            <a:schemeClr val="tx1">
              <a:alpha val="82000"/>
            </a:schemeClr>
          </a:solidFill>
          <a:ln>
            <a:solidFill>
              <a:schemeClr val="tx1"/>
            </a:solidFill>
          </a:ln>
        </p:spPr>
      </p:pic>
      <p:pic>
        <p:nvPicPr>
          <p:cNvPr id="38" name="Marcador de posición de imagen 37" descr="Icono comprobació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97471" y="1061138"/>
            <a:ext cx="576000" cy="576000"/>
          </a:xfrm>
          <a:solidFill>
            <a:schemeClr val="tx1">
              <a:alpha val="80000"/>
            </a:schemeClr>
          </a:solidFill>
        </p:spPr>
      </p:pic>
      <p:pic>
        <p:nvPicPr>
          <p:cNvPr id="40" name="Marcador de posición de imagen 39" descr="Icono comprobació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906735" y="1082528"/>
            <a:ext cx="576000" cy="576000"/>
          </a:xfrm>
          <a:solidFill>
            <a:schemeClr val="tx1">
              <a:alpha val="68000"/>
            </a:schemeClr>
          </a:solidFill>
        </p:spPr>
      </p:pic>
      <p:sp>
        <p:nvSpPr>
          <p:cNvPr id="24" name="objeto 5" descr="Rectángu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1001486" y="577559"/>
            <a:ext cx="4233138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39" name="Imagen 38" descr="Imagen que contiene reloj&#10;&#10;Descripción generada automáticamente">
            <a:extLst>
              <a:ext uri="{FF2B5EF4-FFF2-40B4-BE49-F238E27FC236}">
                <a16:creationId xmlns:a16="http://schemas.microsoft.com/office/drawing/2014/main" id="{9874AF42-39A4-4A8F-BE81-BBDE156E3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25" y="5697020"/>
            <a:ext cx="912083" cy="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8259"/>
            <a:ext cx="5120640" cy="1252659"/>
          </a:xfrm>
          <a:noFill/>
          <a:ln>
            <a:noFill/>
          </a:ln>
        </p:spPr>
        <p:txBody>
          <a:bodyPr rtlCol="0"/>
          <a:lstStyle/>
          <a:p>
            <a:pPr rtl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PREVISIÓN DE VENTAS</a:t>
            </a:r>
          </a:p>
        </p:txBody>
      </p:sp>
      <p:sp>
        <p:nvSpPr>
          <p:cNvPr id="6" name="objeto 18" descr="Rectángulo beig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125328" y="530884"/>
            <a:ext cx="4752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FDCED5-D922-4E32-A8F2-9785DAC4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8" y="814192"/>
            <a:ext cx="11786924" cy="58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3" descr="Manos de persona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to 3" descr="Rectángulo azul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-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592443CF-1BB0-4648-AEBA-9AFB75D72A9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8363" y="41624"/>
            <a:ext cx="6251917" cy="743071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FINANCIACIÓN NECESARIA</a:t>
            </a:r>
            <a:endParaRPr lang="es-ES" dirty="0"/>
          </a:p>
        </p:txBody>
      </p:sp>
      <p:sp>
        <p:nvSpPr>
          <p:cNvPr id="9" name="objeto 5" descr="Rectángulo beige">
            <a:extLst>
              <a:ext uri="{FF2B5EF4-FFF2-40B4-BE49-F238E27FC236}">
                <a16:creationId xmlns:a16="http://schemas.microsoft.com/office/drawing/2014/main" id="{3C19A568-7E73-443A-A183-2C3EDA0087DF}"/>
              </a:ext>
            </a:extLst>
          </p:cNvPr>
          <p:cNvSpPr/>
          <p:nvPr/>
        </p:nvSpPr>
        <p:spPr bwMode="white">
          <a:xfrm>
            <a:off x="188837" y="740937"/>
            <a:ext cx="585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687D14D-B80A-43C6-BA8F-B55468B4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42770"/>
              </p:ext>
            </p:extLst>
          </p:nvPr>
        </p:nvGraphicFramePr>
        <p:xfrm>
          <a:off x="188836" y="1014608"/>
          <a:ext cx="11773519" cy="5649227"/>
        </p:xfrm>
        <a:graphic>
          <a:graphicData uri="http://schemas.openxmlformats.org/drawingml/2006/table">
            <a:tbl>
              <a:tblPr/>
              <a:tblGrid>
                <a:gridCol w="2045360">
                  <a:extLst>
                    <a:ext uri="{9D8B030D-6E8A-4147-A177-3AD203B41FA5}">
                      <a16:colId xmlns:a16="http://schemas.microsoft.com/office/drawing/2014/main" val="2645710425"/>
                    </a:ext>
                  </a:extLst>
                </a:gridCol>
                <a:gridCol w="943279">
                  <a:extLst>
                    <a:ext uri="{9D8B030D-6E8A-4147-A177-3AD203B41FA5}">
                      <a16:colId xmlns:a16="http://schemas.microsoft.com/office/drawing/2014/main" val="4150989512"/>
                    </a:ext>
                  </a:extLst>
                </a:gridCol>
                <a:gridCol w="940102">
                  <a:extLst>
                    <a:ext uri="{9D8B030D-6E8A-4147-A177-3AD203B41FA5}">
                      <a16:colId xmlns:a16="http://schemas.microsoft.com/office/drawing/2014/main" val="3316639522"/>
                    </a:ext>
                  </a:extLst>
                </a:gridCol>
                <a:gridCol w="952806">
                  <a:extLst>
                    <a:ext uri="{9D8B030D-6E8A-4147-A177-3AD203B41FA5}">
                      <a16:colId xmlns:a16="http://schemas.microsoft.com/office/drawing/2014/main" val="4170858400"/>
                    </a:ext>
                  </a:extLst>
                </a:gridCol>
                <a:gridCol w="965512">
                  <a:extLst>
                    <a:ext uri="{9D8B030D-6E8A-4147-A177-3AD203B41FA5}">
                      <a16:colId xmlns:a16="http://schemas.microsoft.com/office/drawing/2014/main" val="1907762423"/>
                    </a:ext>
                  </a:extLst>
                </a:gridCol>
                <a:gridCol w="1029032">
                  <a:extLst>
                    <a:ext uri="{9D8B030D-6E8A-4147-A177-3AD203B41FA5}">
                      <a16:colId xmlns:a16="http://schemas.microsoft.com/office/drawing/2014/main" val="3275071215"/>
                    </a:ext>
                  </a:extLst>
                </a:gridCol>
                <a:gridCol w="1054440">
                  <a:extLst>
                    <a:ext uri="{9D8B030D-6E8A-4147-A177-3AD203B41FA5}">
                      <a16:colId xmlns:a16="http://schemas.microsoft.com/office/drawing/2014/main" val="2894241423"/>
                    </a:ext>
                  </a:extLst>
                </a:gridCol>
                <a:gridCol w="952806">
                  <a:extLst>
                    <a:ext uri="{9D8B030D-6E8A-4147-A177-3AD203B41FA5}">
                      <a16:colId xmlns:a16="http://schemas.microsoft.com/office/drawing/2014/main" val="2411380411"/>
                    </a:ext>
                  </a:extLst>
                </a:gridCol>
                <a:gridCol w="1003623">
                  <a:extLst>
                    <a:ext uri="{9D8B030D-6E8A-4147-A177-3AD203B41FA5}">
                      <a16:colId xmlns:a16="http://schemas.microsoft.com/office/drawing/2014/main" val="201814859"/>
                    </a:ext>
                  </a:extLst>
                </a:gridCol>
                <a:gridCol w="1095729">
                  <a:extLst>
                    <a:ext uri="{9D8B030D-6E8A-4147-A177-3AD203B41FA5}">
                      <a16:colId xmlns:a16="http://schemas.microsoft.com/office/drawing/2014/main" val="2597905064"/>
                    </a:ext>
                  </a:extLst>
                </a:gridCol>
                <a:gridCol w="790830">
                  <a:extLst>
                    <a:ext uri="{9D8B030D-6E8A-4147-A177-3AD203B41FA5}">
                      <a16:colId xmlns:a16="http://schemas.microsoft.com/office/drawing/2014/main" val="3449169371"/>
                    </a:ext>
                  </a:extLst>
                </a:gridCol>
              </a:tblGrid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08641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55676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$200,000.00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TRIMESTRALES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30339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TRABAJANDO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POR MES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05053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TICKET  PROMEDIO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$180.00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4585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OPERACIÓN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$108.00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octubre, 2020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octubre, 2022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02247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54734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$72.00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FIJO DE INTERES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PLAZO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84272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MARGEN DE UTILIDAD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 AÑO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82153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AÑO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35878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89649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7885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59570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OCT-DIC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ENE-MAR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ABR-JUN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OCT-DIC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ENE-MAR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ABR-JUN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JUL-SEP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24765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MENSUALES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9504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OPER.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67624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DIARIAS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65726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TRIMESTRE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3,456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5,184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28,512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OPER.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98837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$388,800.00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$518,400.00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$777,600.00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$466,560.00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$622,080.00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$777,600.00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$933,120.00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$5,132,160.00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89550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$233,280.00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$311,040.00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$388,800.00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$466,560.00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$279,936.00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$373,248.00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$466,560.00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$559,872.00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$3,079,296.00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96741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$155,520.00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$207,360.00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$259,200.00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$311,040.00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$186,624.00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$248,832.00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$311,040.00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$373,248.00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$2,052,864.00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37501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33562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r" fontAlgn="b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ROI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82671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y 2 %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$1,555.20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$2,073.60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$2,592.00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$3,110.40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$3,732.48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$4,976.64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$6,220.80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$7,464.96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$31,726.08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36886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$224,000.00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76312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RETORNO DE INVERSION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$29,555.20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$30,073.60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$30,592.00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$31,110.40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$31,732.48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$32,976.64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$34,220.80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$35,464.96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$255,726.08</a:t>
                      </a:r>
                    </a:p>
                  </a:txBody>
                  <a:tcPr marL="7955" marR="7955" marT="7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27.86%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41928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49813"/>
                  </a:ext>
                </a:extLst>
              </a:tr>
              <a:tr h="20655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-$170,444.80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-$140,371.20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-$109,779.20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-$78,668.80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-$46,936.32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-$13,959.68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$20,261.12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$55,726.08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27.86%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76861"/>
                  </a:ext>
                </a:extLst>
              </a:tr>
            </a:tbl>
          </a:graphicData>
        </a:graphic>
      </p:graphicFrame>
      <p:pic>
        <p:nvPicPr>
          <p:cNvPr id="20" name="Imagen 19" descr="Imagen que contiene reloj&#10;&#10;Descripción generada automáticamente">
            <a:extLst>
              <a:ext uri="{FF2B5EF4-FFF2-40B4-BE49-F238E27FC236}">
                <a16:creationId xmlns:a16="http://schemas.microsoft.com/office/drawing/2014/main" id="{4A34991F-967D-4C41-91A4-7A00A3119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77" y="1184100"/>
            <a:ext cx="1387520" cy="1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202020"/>
            </a:gs>
            <a:gs pos="59299">
              <a:srgbClr val="2F2F2F"/>
            </a:gs>
            <a:gs pos="35000">
              <a:srgbClr val="404040"/>
            </a:gs>
            <a:gs pos="0">
              <a:srgbClr val="808080"/>
            </a:gs>
            <a:gs pos="0">
              <a:schemeClr val="bg1">
                <a:lumMod val="95000"/>
                <a:lumOff val="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320" y="0"/>
            <a:ext cx="5541245" cy="685665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39DE2-464A-46AF-92D8-7786B35D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8</a:t>
            </a:fld>
            <a:endParaRPr lang="es-ES" noProof="0" dirty="0"/>
          </a:p>
        </p:txBody>
      </p:sp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EBA653C4-679F-4A74-8B03-C252DE4AF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0" y="372665"/>
            <a:ext cx="1021493" cy="1021493"/>
          </a:xfrm>
          <a:prstGeom prst="rect">
            <a:avLst/>
          </a:prstGeom>
        </p:spPr>
      </p:pic>
      <p:pic>
        <p:nvPicPr>
          <p:cNvPr id="11" name="Gráfico 10" descr="Icono de persona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6626" y="2059767"/>
            <a:ext cx="342900" cy="352425"/>
          </a:xfrm>
          <a:prstGeom prst="rect">
            <a:avLst/>
          </a:prstGeom>
        </p:spPr>
      </p:pic>
      <p:pic>
        <p:nvPicPr>
          <p:cNvPr id="12" name="Gráfico 11" descr="Icono de correo electrónico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0299" y="2888980"/>
            <a:ext cx="342900" cy="342900"/>
          </a:xfrm>
          <a:prstGeom prst="rect">
            <a:avLst/>
          </a:prstGeom>
        </p:spPr>
      </p:pic>
      <p:pic>
        <p:nvPicPr>
          <p:cNvPr id="13" name="Gráfico 12" descr="Icono de teléfono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4273" y="3708025"/>
            <a:ext cx="342900" cy="342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F609ABA-A6CD-466D-B117-D87EF65BC111}"/>
              </a:ext>
            </a:extLst>
          </p:cNvPr>
          <p:cNvSpPr txBox="1"/>
          <p:nvPr/>
        </p:nvSpPr>
        <p:spPr>
          <a:xfrm>
            <a:off x="2393160" y="392509"/>
            <a:ext cx="319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Baja California n°178, Col. Roma Sur, Cuauhtémoc, C.P. 06760, CDMX.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9005FC-86C8-4688-BB6E-AF63D2AC1138}"/>
              </a:ext>
            </a:extLst>
          </p:cNvPr>
          <p:cNvSpPr txBox="1"/>
          <p:nvPr/>
        </p:nvSpPr>
        <p:spPr>
          <a:xfrm>
            <a:off x="2360386" y="2118497"/>
            <a:ext cx="398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MAHGARI BRANDS S.A. DE C.V.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D73C94-C09C-45E1-840E-03CC344DA1ED}"/>
              </a:ext>
            </a:extLst>
          </p:cNvPr>
          <p:cNvSpPr txBox="1"/>
          <p:nvPr/>
        </p:nvSpPr>
        <p:spPr>
          <a:xfrm>
            <a:off x="2393160" y="2888980"/>
            <a:ext cx="27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1800" b="1" i="1" spc="70" dirty="0">
                <a:solidFill>
                  <a:schemeClr val="bg1"/>
                </a:solidFill>
                <a:cs typeface="Arial"/>
              </a:rPr>
              <a:t>info@mahgaribrs.com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B839DE-3FE2-4322-ACEF-EB6871D6CB9F}"/>
              </a:ext>
            </a:extLst>
          </p:cNvPr>
          <p:cNvSpPr txBox="1"/>
          <p:nvPr/>
        </p:nvSpPr>
        <p:spPr>
          <a:xfrm>
            <a:off x="2393160" y="3708025"/>
            <a:ext cx="201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(52)5569603610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233898-F376-4C41-AE47-5490409812DE}"/>
              </a:ext>
            </a:extLst>
          </p:cNvPr>
          <p:cNvSpPr txBox="1"/>
          <p:nvPr/>
        </p:nvSpPr>
        <p:spPr>
          <a:xfrm>
            <a:off x="2001282" y="6280825"/>
            <a:ext cx="27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www.mahgaribrs.com</a:t>
            </a:r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38_TF23188392" id="{F1A4FF75-0337-499B-B5AB-B2509398CEA7}" vid="{0D7670FE-5D26-47F2-BB16-139DDA547B53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1015</Words>
  <Application>Microsoft Office PowerPoint</Application>
  <PresentationFormat>Panorámica</PresentationFormat>
  <Paragraphs>216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</vt:lpstr>
      <vt:lpstr>Calibri</vt:lpstr>
      <vt:lpstr>Century Gothic</vt:lpstr>
      <vt:lpstr>Gill Sans MT</vt:lpstr>
      <vt:lpstr>Tahoma</vt:lpstr>
      <vt:lpstr>Wingdings 3</vt:lpstr>
      <vt:lpstr>Tema de Office</vt:lpstr>
      <vt:lpstr>Ion</vt:lpstr>
      <vt:lpstr>     MAHGARI  BRANDS ®</vt:lpstr>
      <vt:lpstr>NUESTRO OBJETIVO</vt:lpstr>
      <vt:lpstr>NUESTRO EQUIPO</vt:lpstr>
      <vt:lpstr>Presentación de PowerPoint</vt:lpstr>
      <vt:lpstr>NUESTRAS MARCAS</vt:lpstr>
      <vt:lpstr>PREVISIÓN DE VENTAS</vt:lpstr>
      <vt:lpstr>FINANCIACIÓN NECESARIA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2020-07-06T06:38:46Z</dcterms:created>
  <dcterms:modified xsi:type="dcterms:W3CDTF">2020-07-07T23:13:20Z</dcterms:modified>
</cp:coreProperties>
</file>